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Keev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120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Shape 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" name="Shape 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Shape 7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9" name="Shape 7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Shape 8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852594" y="1461119"/>
            <a:ext cx="3435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8A89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045125" y="2686288"/>
            <a:ext cx="3050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0"/>
            <a:ext cx="9144000" cy="631500"/>
          </a:xfrm>
          <a:prstGeom prst="rect">
            <a:avLst/>
          </a:prstGeom>
          <a:solidFill>
            <a:srgbClr val="0C8A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6908" y="4399557"/>
            <a:ext cx="9198715" cy="72766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6499" y="29574"/>
            <a:ext cx="88752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6499" y="849493"/>
            <a:ext cx="8875200" cy="3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174558" y="530556"/>
            <a:ext cx="899400" cy="1200"/>
          </a:xfrm>
          <a:prstGeom prst="straightConnector1">
            <a:avLst/>
          </a:prstGeom>
          <a:noFill/>
          <a:ln w="28575" cap="flat" cmpd="sng">
            <a:solidFill>
              <a:srgbClr val="0C8A8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481" y="5041107"/>
            <a:ext cx="581480" cy="526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429250" y="486807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74558" y="48688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100" y="-125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3789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265500" y="3009000"/>
            <a:ext cx="3163500" cy="123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283675" y="992575"/>
            <a:ext cx="4407300" cy="315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3047975" y="2571750"/>
            <a:ext cx="3048000" cy="25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-25" y="0"/>
            <a:ext cx="3048000" cy="5143500"/>
          </a:xfrm>
          <a:prstGeom prst="rect">
            <a:avLst/>
          </a:prstGeom>
          <a:solidFill>
            <a:srgbClr val="E060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095975" y="0"/>
            <a:ext cx="3048000" cy="25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26350" y="283350"/>
            <a:ext cx="2395200" cy="45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374375" y="283350"/>
            <a:ext cx="2395200" cy="170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412675" y="283350"/>
            <a:ext cx="2395200" cy="170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3374375" y="2855100"/>
            <a:ext cx="2395200" cy="170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6408400" y="2855100"/>
            <a:ext cx="2395200" cy="170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Shape 1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0" name="Shape 1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3" name="Shape 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4" name="Shape 14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Shape 15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2" name="Shape 15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Shape 16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1" name="Shape 1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Shape 16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8" name="Shape 1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Shape 1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75" name="Shape 1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Shape 18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2" name="Shape 18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93" name="Shape 1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Shape 19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aleway"/>
              <a:buNone/>
              <a:defRPr sz="8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0"/>
            <a:ext cx="9144000" cy="631500"/>
          </a:xfrm>
          <a:prstGeom prst="rect">
            <a:avLst/>
          </a:prstGeom>
          <a:solidFill>
            <a:srgbClr val="0C8A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6908" y="4399557"/>
            <a:ext cx="9198715" cy="727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96499" y="29574"/>
            <a:ext cx="88752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1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6499" y="849493"/>
            <a:ext cx="8875200" cy="3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03" name="Shape 203"/>
          <p:cNvCxnSpPr/>
          <p:nvPr/>
        </p:nvCxnSpPr>
        <p:spPr>
          <a:xfrm>
            <a:off x="174558" y="530556"/>
            <a:ext cx="899400" cy="1200"/>
          </a:xfrm>
          <a:prstGeom prst="straightConnector1">
            <a:avLst/>
          </a:prstGeom>
          <a:noFill/>
          <a:ln w="28575" cap="flat" cmpd="sng">
            <a:solidFill>
              <a:srgbClr val="0C8A8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481" y="5041107"/>
            <a:ext cx="581480" cy="52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5429250" y="486807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174558" y="48688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0" name="Shape 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8" name="Shape 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Shape 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Shape 5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4" name="Shape 5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1" name="Shape 6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Shape 6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Shape 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5713967" y="3584121"/>
            <a:ext cx="1918528" cy="1016970"/>
          </a:xfrm>
          <a:prstGeom prst="roundRect">
            <a:avLst>
              <a:gd name="adj" fmla="val 40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852600" y="630243"/>
            <a:ext cx="34356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8A89"/>
              </a:buClr>
              <a:buSzPts val="3600"/>
              <a:buFont typeface="Calibri"/>
              <a:buNone/>
            </a:pPr>
            <a:r>
              <a:rPr lang="en-US" sz="3600"/>
              <a:t>Professional Teaching Standards</a:t>
            </a:r>
            <a:endParaRPr sz="3600" b="1" i="0" u="none" strike="noStrike" cap="none">
              <a:solidFill>
                <a:srgbClr val="0C8A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5045125" y="2686293"/>
            <a:ext cx="3050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/>
              <a:t>James Keevy, 4 May 2018</a:t>
            </a:r>
            <a:endParaRPr sz="16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4294967295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900" b="1" i="0" u="none" strike="noStrike" cap="none">
              <a:solidFill>
                <a:srgbClr val="0C8A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500" y="3530053"/>
            <a:ext cx="2751119" cy="11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some insights gained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subTitle" idx="1"/>
          </p:nvPr>
        </p:nvSpPr>
        <p:spPr>
          <a:xfrm>
            <a:off x="265500" y="3009000"/>
            <a:ext cx="3163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PrimTEd</a:t>
            </a:r>
            <a:endParaRPr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4 May 2018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2"/>
          </p:nvPr>
        </p:nvSpPr>
        <p:spPr>
          <a:xfrm>
            <a:off x="4283675" y="459025"/>
            <a:ext cx="4407300" cy="43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Not all standards are equal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Technical </a:t>
            </a:r>
            <a:r>
              <a:rPr lang="en-US" u="sng"/>
              <a:t>and</a:t>
            </a:r>
            <a:r>
              <a:rPr lang="en-US"/>
              <a:t> political processes are necessary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There is an interdependency between different standards in the cycle of schooling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There is an interrelationality between values, accountability and professionalism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We need to cater for a range of competencies and experience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Assessment is going to key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The process takes longer than planned</a:t>
            </a:r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Shape 226"/>
          <p:cNvCxnSpPr/>
          <p:nvPr/>
        </p:nvCxnSpPr>
        <p:spPr>
          <a:xfrm>
            <a:off x="4067669" y="3263604"/>
            <a:ext cx="46509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Shape 227"/>
          <p:cNvCxnSpPr/>
          <p:nvPr/>
        </p:nvCxnSpPr>
        <p:spPr>
          <a:xfrm>
            <a:off x="662650" y="3263604"/>
            <a:ext cx="3218400" cy="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</a:t>
            </a:r>
            <a:endParaRPr/>
          </a:p>
        </p:txBody>
      </p:sp>
      <p:grpSp>
        <p:nvGrpSpPr>
          <p:cNvPr id="229" name="Shape 229"/>
          <p:cNvGrpSpPr/>
          <p:nvPr/>
        </p:nvGrpSpPr>
        <p:grpSpPr>
          <a:xfrm>
            <a:off x="5293201" y="2678680"/>
            <a:ext cx="1040700" cy="1039104"/>
            <a:chOff x="5293201" y="2678680"/>
            <a:chExt cx="1040700" cy="1039104"/>
          </a:xfrm>
        </p:grpSpPr>
        <p:sp>
          <p:nvSpPr>
            <p:cNvPr id="230" name="Shape 230"/>
            <p:cNvSpPr txBox="1"/>
            <p:nvPr/>
          </p:nvSpPr>
          <p:spPr>
            <a:xfrm>
              <a:off x="5297801" y="2856485"/>
              <a:ext cx="1029000" cy="8613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DRAFT 0</a:t>
              </a:r>
              <a:endParaRPr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5293201" y="2678680"/>
              <a:ext cx="1040700" cy="164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32" name="Shape 232"/>
          <p:cNvGrpSpPr/>
          <p:nvPr/>
        </p:nvGrpSpPr>
        <p:grpSpPr>
          <a:xfrm>
            <a:off x="6415277" y="2678680"/>
            <a:ext cx="1029017" cy="1039006"/>
            <a:chOff x="6415277" y="2678680"/>
            <a:chExt cx="1029017" cy="1039006"/>
          </a:xfrm>
        </p:grpSpPr>
        <p:sp>
          <p:nvSpPr>
            <p:cNvPr id="233" name="Shape 233"/>
            <p:cNvSpPr txBox="1"/>
            <p:nvPr/>
          </p:nvSpPr>
          <p:spPr>
            <a:xfrm>
              <a:off x="6415277" y="2856387"/>
              <a:ext cx="1029000" cy="861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Public Consultation Process &amp; Gazetting</a:t>
              </a:r>
              <a:endParaRPr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6415294" y="2678680"/>
              <a:ext cx="1029000" cy="164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35" name="Shape 235"/>
          <p:cNvGrpSpPr/>
          <p:nvPr/>
        </p:nvGrpSpPr>
        <p:grpSpPr>
          <a:xfrm>
            <a:off x="7532731" y="2678680"/>
            <a:ext cx="1029011" cy="1039104"/>
            <a:chOff x="7532731" y="2678680"/>
            <a:chExt cx="1029011" cy="1039104"/>
          </a:xfrm>
        </p:grpSpPr>
        <p:sp>
          <p:nvSpPr>
            <p:cNvPr id="236" name="Shape 236"/>
            <p:cNvSpPr txBox="1"/>
            <p:nvPr/>
          </p:nvSpPr>
          <p:spPr>
            <a:xfrm>
              <a:off x="7532731" y="2856484"/>
              <a:ext cx="1029000" cy="861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Fieldtesting</a:t>
              </a:r>
              <a:endParaRPr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7532742" y="2678680"/>
              <a:ext cx="1029000" cy="164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7</a:t>
              </a:r>
              <a:endParaRPr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38" name="Shape 238"/>
          <p:cNvGrpSpPr/>
          <p:nvPr/>
        </p:nvGrpSpPr>
        <p:grpSpPr>
          <a:xfrm>
            <a:off x="4180373" y="2678680"/>
            <a:ext cx="1029024" cy="1039007"/>
            <a:chOff x="4180373" y="2678680"/>
            <a:chExt cx="1029024" cy="1039007"/>
          </a:xfrm>
        </p:grpSpPr>
        <p:sp>
          <p:nvSpPr>
            <p:cNvPr id="239" name="Shape 239"/>
            <p:cNvSpPr txBox="1"/>
            <p:nvPr/>
          </p:nvSpPr>
          <p:spPr>
            <a:xfrm>
              <a:off x="4180373" y="2856387"/>
              <a:ext cx="1029000" cy="861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Specialisation and Practitioner Consultations</a:t>
              </a:r>
              <a:endParaRPr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4180397" y="2678680"/>
              <a:ext cx="1029000" cy="1641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41" name="Shape 241"/>
          <p:cNvGrpSpPr/>
          <p:nvPr/>
        </p:nvGrpSpPr>
        <p:grpSpPr>
          <a:xfrm>
            <a:off x="3062921" y="2678680"/>
            <a:ext cx="1029028" cy="1039008"/>
            <a:chOff x="3062921" y="2678680"/>
            <a:chExt cx="1029028" cy="1039008"/>
          </a:xfrm>
        </p:grpSpPr>
        <p:sp>
          <p:nvSpPr>
            <p:cNvPr id="242" name="Shape 242"/>
            <p:cNvSpPr txBox="1"/>
            <p:nvPr/>
          </p:nvSpPr>
          <p:spPr>
            <a:xfrm>
              <a:off x="3062921" y="2856388"/>
              <a:ext cx="1029000" cy="86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SDWG with Working Group</a:t>
              </a:r>
              <a:endParaRPr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3062949" y="2678680"/>
              <a:ext cx="1029000" cy="1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1945500" y="2678680"/>
            <a:ext cx="1029000" cy="1038995"/>
            <a:chOff x="1945500" y="2678680"/>
            <a:chExt cx="1029000" cy="1038995"/>
          </a:xfrm>
        </p:grpSpPr>
        <p:sp>
          <p:nvSpPr>
            <p:cNvPr id="245" name="Shape 245"/>
            <p:cNvSpPr txBox="1"/>
            <p:nvPr/>
          </p:nvSpPr>
          <p:spPr>
            <a:xfrm>
              <a:off x="1945500" y="2856375"/>
              <a:ext cx="1029000" cy="8613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Lato"/>
                  <a:ea typeface="Lato"/>
                  <a:cs typeface="Lato"/>
                  <a:sym typeface="Lato"/>
                </a:rPr>
                <a:t>National Launch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1945500" y="2678680"/>
              <a:ext cx="1029000" cy="164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828040" y="2678680"/>
            <a:ext cx="1029012" cy="1039104"/>
            <a:chOff x="828040" y="2678680"/>
            <a:chExt cx="1029012" cy="1039104"/>
          </a:xfrm>
        </p:grpSpPr>
        <p:sp>
          <p:nvSpPr>
            <p:cNvPr id="248" name="Shape 248"/>
            <p:cNvSpPr txBox="1"/>
            <p:nvPr/>
          </p:nvSpPr>
          <p:spPr>
            <a:xfrm>
              <a:off x="828040" y="2856484"/>
              <a:ext cx="1029000" cy="8613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Lato"/>
                  <a:ea typeface="Lato"/>
                  <a:cs typeface="Lato"/>
                  <a:sym typeface="Lato"/>
                </a:rPr>
                <a:t>National Advisory Group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828052" y="2678680"/>
              <a:ext cx="1029000" cy="1641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3062590" y="2041983"/>
            <a:ext cx="1368114" cy="1312853"/>
            <a:chOff x="3588475" y="2010171"/>
            <a:chExt cx="1318664" cy="1265400"/>
          </a:xfrm>
        </p:grpSpPr>
        <p:sp>
          <p:nvSpPr>
            <p:cNvPr id="251" name="Shape 251"/>
            <p:cNvSpPr/>
            <p:nvPr/>
          </p:nvSpPr>
          <p:spPr>
            <a:xfrm>
              <a:off x="3588475" y="2010171"/>
              <a:ext cx="1265400" cy="1265400"/>
            </a:xfrm>
            <a:prstGeom prst="blockArc">
              <a:avLst>
                <a:gd name="adj1" fmla="val 10800000"/>
                <a:gd name="adj2" fmla="val 21145742"/>
                <a:gd name="adj3" fmla="val 4708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rot="10264840">
              <a:off x="4745726" y="2501027"/>
              <a:ext cx="150925" cy="143128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 rot="10800000">
            <a:off x="3841288" y="3035640"/>
            <a:ext cx="1368114" cy="1312853"/>
            <a:chOff x="3588475" y="2010171"/>
            <a:chExt cx="1318664" cy="1265400"/>
          </a:xfrm>
        </p:grpSpPr>
        <p:sp>
          <p:nvSpPr>
            <p:cNvPr id="254" name="Shape 254"/>
            <p:cNvSpPr/>
            <p:nvPr/>
          </p:nvSpPr>
          <p:spPr>
            <a:xfrm>
              <a:off x="3588475" y="2010171"/>
              <a:ext cx="1265400" cy="1265400"/>
            </a:xfrm>
            <a:prstGeom prst="blockArc">
              <a:avLst>
                <a:gd name="adj1" fmla="val 10800000"/>
                <a:gd name="adj2" fmla="val 21145742"/>
                <a:gd name="adj3" fmla="val 4708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 rot="10264840">
              <a:off x="4745726" y="2501027"/>
              <a:ext cx="150925" cy="143128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Shape 256"/>
          <p:cNvSpPr txBox="1"/>
          <p:nvPr/>
        </p:nvSpPr>
        <p:spPr>
          <a:xfrm>
            <a:off x="828050" y="4034600"/>
            <a:ext cx="18390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December 2016</a:t>
            </a:r>
            <a:endParaRPr sz="1000"/>
          </a:p>
        </p:txBody>
      </p:sp>
      <p:sp>
        <p:nvSpPr>
          <p:cNvPr id="257" name="Shape 257"/>
          <p:cNvSpPr txBox="1"/>
          <p:nvPr/>
        </p:nvSpPr>
        <p:spPr>
          <a:xfrm>
            <a:off x="6417700" y="2143475"/>
            <a:ext cx="2146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April 2019</a:t>
            </a:r>
            <a:endParaRPr sz="100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5410500" y="2285075"/>
            <a:ext cx="80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May 2017</a:t>
            </a:r>
            <a:endParaRPr sz="1000"/>
          </a:p>
        </p:txBody>
      </p:sp>
      <p:sp>
        <p:nvSpPr>
          <p:cNvPr id="260" name="Shape 260"/>
          <p:cNvSpPr txBox="1"/>
          <p:nvPr/>
        </p:nvSpPr>
        <p:spPr>
          <a:xfrm>
            <a:off x="3314588" y="2109232"/>
            <a:ext cx="80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FF"/>
                </a:solidFill>
              </a:rPr>
              <a:t>Technical</a:t>
            </a:r>
            <a:endParaRPr sz="1000" b="1">
              <a:solidFill>
                <a:srgbClr val="0000FF"/>
              </a:solidFill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4197251" y="3931945"/>
            <a:ext cx="80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FF"/>
                </a:solidFill>
              </a:rPr>
              <a:t>Advocacy</a:t>
            </a:r>
            <a:endParaRPr sz="1000" b="1">
              <a:solidFill>
                <a:srgbClr val="0000FF"/>
              </a:solidFill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939488" y="2285082"/>
            <a:ext cx="80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FF"/>
                </a:solidFill>
              </a:rPr>
              <a:t>Political</a:t>
            </a:r>
            <a:endParaRPr sz="1000" b="1">
              <a:solidFill>
                <a:srgbClr val="0000FF"/>
              </a:solidFill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7152188" y="3717782"/>
            <a:ext cx="80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FF"/>
                </a:solidFill>
              </a:rPr>
              <a:t>Formal</a:t>
            </a:r>
            <a:endParaRPr sz="10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24123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inter- dependency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641975" y="1458199"/>
            <a:ext cx="4674000" cy="29019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4598525" y="1484075"/>
            <a:ext cx="27816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latin typeface="Calibri"/>
                <a:ea typeface="Calibri"/>
                <a:cs typeface="Calibri"/>
                <a:sym typeface="Calibri"/>
              </a:rPr>
              <a:t>Broad Metrics (SDGs, SADC, AU)</a:t>
            </a:r>
            <a:endParaRPr sz="1100"/>
          </a:p>
        </p:txBody>
      </p:sp>
      <p:sp>
        <p:nvSpPr>
          <p:cNvPr id="272" name="Shape 272"/>
          <p:cNvSpPr/>
          <p:nvPr/>
        </p:nvSpPr>
        <p:spPr>
          <a:xfrm>
            <a:off x="3886601" y="1821789"/>
            <a:ext cx="4214700" cy="2354100"/>
          </a:xfrm>
          <a:prstGeom prst="rect">
            <a:avLst/>
          </a:prstGeom>
          <a:solidFill>
            <a:srgbClr val="FF9900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162524" y="1823575"/>
            <a:ext cx="35262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ofessional Teaching</a:t>
            </a:r>
            <a:r>
              <a:rPr lang="en-US" sz="1500" b="0" i="0" u="none" strike="noStrike" cap="none">
                <a:latin typeface="Calibri"/>
                <a:ea typeface="Calibri"/>
                <a:cs typeface="Calibri"/>
                <a:sym typeface="Calibri"/>
              </a:rPr>
              <a:t> Standards</a:t>
            </a:r>
            <a:endParaRPr sz="1100"/>
          </a:p>
        </p:txBody>
      </p:sp>
      <p:sp>
        <p:nvSpPr>
          <p:cNvPr id="274" name="Shape 274"/>
          <p:cNvSpPr/>
          <p:nvPr/>
        </p:nvSpPr>
        <p:spPr>
          <a:xfrm>
            <a:off x="4103174" y="2165132"/>
            <a:ext cx="1257600" cy="1614600"/>
          </a:xfrm>
          <a:prstGeom prst="rect">
            <a:avLst/>
          </a:prstGeom>
          <a:solidFill>
            <a:srgbClr val="00FF00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4011050" y="2547224"/>
            <a:ext cx="124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Knowledge and Practice </a:t>
            </a:r>
            <a:r>
              <a:rPr lang="en-US" sz="1400" b="0" i="0" u="none" strike="noStrike" cap="none">
                <a:latin typeface="Calibri"/>
                <a:ea typeface="Calibri"/>
                <a:cs typeface="Calibri"/>
                <a:sym typeface="Calibri"/>
              </a:rPr>
              <a:t>Standards (PrimTEd)</a:t>
            </a:r>
            <a:endParaRPr sz="1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5244950" y="2161783"/>
            <a:ext cx="1354200" cy="16146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/>
        </p:nvSpPr>
        <p:spPr>
          <a:xfrm rot="-5400000">
            <a:off x="5125192" y="2689300"/>
            <a:ext cx="13695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Minimum Requirements for Employment - MRTEQ</a:t>
            </a: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066530" y="2701459"/>
            <a:ext cx="423300" cy="292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468082" y="2161783"/>
            <a:ext cx="1354200" cy="16146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6660050" y="2701450"/>
            <a:ext cx="1162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Calibri"/>
                <a:ea typeface="Calibri"/>
                <a:cs typeface="Calibri"/>
                <a:sym typeface="Calibri"/>
              </a:rPr>
              <a:t>Performance Standards (IQMS)</a:t>
            </a:r>
            <a:endParaRPr sz="1100"/>
          </a:p>
        </p:txBody>
      </p:sp>
      <p:sp>
        <p:nvSpPr>
          <p:cNvPr id="281" name="Shape 281"/>
          <p:cNvSpPr/>
          <p:nvPr/>
        </p:nvSpPr>
        <p:spPr>
          <a:xfrm>
            <a:off x="6289662" y="2701459"/>
            <a:ext cx="423300" cy="292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logic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8" name="Shape 288" descr="C:\Users\ntaylor\Downloads\image-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4929" y="877615"/>
            <a:ext cx="5269800" cy="3991800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9" name="Shape 289"/>
          <p:cNvSpPr txBox="1"/>
          <p:nvPr/>
        </p:nvSpPr>
        <p:spPr>
          <a:xfrm>
            <a:off x="7019451" y="4504025"/>
            <a:ext cx="1875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Taylor 2017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66" y="506637"/>
            <a:ext cx="7953375" cy="31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2423710" y="4001173"/>
            <a:ext cx="407624" cy="782197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5737034" y="1067626"/>
            <a:ext cx="407624" cy="438839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884102" y="4172853"/>
            <a:ext cx="13082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 detailed, often using the typical SAQA format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11225" y="4172853"/>
            <a:ext cx="407624" cy="438839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1646566" y="1506474"/>
            <a:ext cx="407700" cy="7821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5136613" y="4092189"/>
            <a:ext cx="14611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generic, usually developed as a guiding framework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2281877" y="1784296"/>
            <a:ext cx="407700" cy="1037100"/>
          </a:xfrm>
          <a:prstGeom prst="can">
            <a:avLst>
              <a:gd name="adj" fmla="val 25000"/>
            </a:avLst>
          </a:prstGeom>
          <a:solidFill>
            <a:srgbClr val="C0000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3884819" y="2741237"/>
            <a:ext cx="407700" cy="7821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4497636" y="3841848"/>
            <a:ext cx="407624" cy="1037030"/>
          </a:xfrm>
          <a:prstGeom prst="can">
            <a:avLst>
              <a:gd name="adj" fmla="val 25000"/>
            </a:avLst>
          </a:prstGeom>
          <a:solidFill>
            <a:srgbClr val="C0000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2984191" y="4144920"/>
            <a:ext cx="13082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level of specificity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6824260" y="3454376"/>
            <a:ext cx="407624" cy="1522599"/>
          </a:xfrm>
          <a:prstGeom prst="can">
            <a:avLst>
              <a:gd name="adj" fmla="val 25000"/>
            </a:avLst>
          </a:prstGeom>
          <a:solidFill>
            <a:schemeClr val="accent3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5111173" y="1640412"/>
            <a:ext cx="407700" cy="1522500"/>
          </a:xfrm>
          <a:prstGeom prst="can">
            <a:avLst>
              <a:gd name="adj" fmla="val 25000"/>
            </a:avLst>
          </a:prstGeom>
          <a:solidFill>
            <a:schemeClr val="accent3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7559637" y="4092188"/>
            <a:ext cx="13110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level, “lighthouse” purpose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128792" y="858214"/>
            <a:ext cx="407624" cy="782197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4169885" y="589088"/>
            <a:ext cx="407624" cy="782197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6337452" y="858214"/>
            <a:ext cx="407624" cy="1037030"/>
          </a:xfrm>
          <a:prstGeom prst="can">
            <a:avLst>
              <a:gd name="adj" fmla="val 25000"/>
            </a:avLst>
          </a:prstGeom>
          <a:solidFill>
            <a:srgbClr val="C0000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5883006" y="1704196"/>
            <a:ext cx="407624" cy="1037030"/>
          </a:xfrm>
          <a:prstGeom prst="can">
            <a:avLst>
              <a:gd name="adj" fmla="val 25000"/>
            </a:avLst>
          </a:prstGeom>
          <a:solidFill>
            <a:srgbClr val="C0000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3999573" y="2083395"/>
            <a:ext cx="407624" cy="438839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2823073" y="1781760"/>
            <a:ext cx="407624" cy="438839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254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547094" y="2400441"/>
            <a:ext cx="8049900" cy="4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Shape 319"/>
          <p:cNvCxnSpPr/>
          <p:nvPr/>
        </p:nvCxnSpPr>
        <p:spPr>
          <a:xfrm>
            <a:off x="2051720" y="627534"/>
            <a:ext cx="0" cy="3996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sm" len="sm"/>
            <a:tailEnd type="none" w="sm" len="sm"/>
          </a:ln>
        </p:spPr>
      </p:cxnSp>
      <p:cxnSp>
        <p:nvCxnSpPr>
          <p:cNvPr id="320" name="Shape 320"/>
          <p:cNvCxnSpPr/>
          <p:nvPr/>
        </p:nvCxnSpPr>
        <p:spPr>
          <a:xfrm rot="10800000" flipH="1">
            <a:off x="2051720" y="3813894"/>
            <a:ext cx="6192600" cy="54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1" name="Shape 321"/>
          <p:cNvSpPr txBox="1"/>
          <p:nvPr/>
        </p:nvSpPr>
        <p:spPr>
          <a:xfrm>
            <a:off x="327633" y="3997780"/>
            <a:ext cx="16563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yet achieving competence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395527" y="1970412"/>
            <a:ext cx="165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Proficient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327633" y="3002828"/>
            <a:ext cx="1656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competence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327627" y="826989"/>
            <a:ext cx="1656300" cy="48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professional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4632264" y="3936938"/>
            <a:ext cx="14706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7019451" y="4504025"/>
            <a:ext cx="1875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Rusznyak, 2017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/>
          <p:nvPr/>
        </p:nvSpPr>
        <p:spPr>
          <a:xfrm rot="-5400000">
            <a:off x="913308" y="1932428"/>
            <a:ext cx="1656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COMPETENCE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2349206" y="3487481"/>
            <a:ext cx="616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4736091" y="3487481"/>
            <a:ext cx="1263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Mid-career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6740441" y="3436013"/>
            <a:ext cx="16563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experienced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2288813" y="2858231"/>
            <a:ext cx="566100" cy="603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1</a:t>
            </a:r>
            <a:endParaRPr sz="2300"/>
          </a:p>
        </p:txBody>
      </p:sp>
      <p:sp>
        <p:nvSpPr>
          <p:cNvPr id="332" name="Shape 332"/>
          <p:cNvSpPr/>
          <p:nvPr/>
        </p:nvSpPr>
        <p:spPr>
          <a:xfrm>
            <a:off x="4736100" y="1807406"/>
            <a:ext cx="566100" cy="603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2</a:t>
            </a:r>
            <a:endParaRPr sz="2300"/>
          </a:p>
        </p:txBody>
      </p:sp>
      <p:sp>
        <p:nvSpPr>
          <p:cNvPr id="333" name="Shape 333"/>
          <p:cNvSpPr/>
          <p:nvPr/>
        </p:nvSpPr>
        <p:spPr>
          <a:xfrm>
            <a:off x="7427119" y="708506"/>
            <a:ext cx="566100" cy="603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3</a:t>
            </a:r>
            <a:endParaRPr sz="2300"/>
          </a:p>
        </p:txBody>
      </p:sp>
      <p:sp>
        <p:nvSpPr>
          <p:cNvPr id="334" name="Shape 334"/>
          <p:cNvSpPr/>
          <p:nvPr/>
        </p:nvSpPr>
        <p:spPr>
          <a:xfrm>
            <a:off x="7427119" y="2755294"/>
            <a:ext cx="566100" cy="603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4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2498006" y="1705144"/>
            <a:ext cx="566100" cy="603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5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176700" y="12009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heart of professionalism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Shape 343"/>
          <p:cNvGrpSpPr/>
          <p:nvPr/>
        </p:nvGrpSpPr>
        <p:grpSpPr>
          <a:xfrm>
            <a:off x="4393739" y="3419545"/>
            <a:ext cx="1350169" cy="918076"/>
            <a:chOff x="1475656" y="1772816"/>
            <a:chExt cx="2949900" cy="2123700"/>
          </a:xfrm>
        </p:grpSpPr>
        <p:sp>
          <p:nvSpPr>
            <p:cNvPr id="344" name="Shape 344"/>
            <p:cNvSpPr/>
            <p:nvPr/>
          </p:nvSpPr>
          <p:spPr>
            <a:xfrm>
              <a:off x="1475656" y="1772816"/>
              <a:ext cx="2949900" cy="2123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855023" y="3132962"/>
              <a:ext cx="360000" cy="360000"/>
            </a:xfrm>
            <a:prstGeom prst="heart">
              <a:avLst/>
            </a:prstGeom>
            <a:solidFill>
              <a:srgbClr val="FF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8259" y="721535"/>
            <a:ext cx="2054899" cy="1350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Shape 347"/>
          <p:cNvGrpSpPr/>
          <p:nvPr/>
        </p:nvGrpSpPr>
        <p:grpSpPr>
          <a:xfrm>
            <a:off x="6477414" y="945154"/>
            <a:ext cx="1600445" cy="701113"/>
            <a:chOff x="6516216" y="1417138"/>
            <a:chExt cx="2133927" cy="934817"/>
          </a:xfrm>
        </p:grpSpPr>
        <p:pic>
          <p:nvPicPr>
            <p:cNvPr id="348" name="Shape 3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16216" y="1417138"/>
              <a:ext cx="2133927" cy="928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Shape 349"/>
            <p:cNvSpPr/>
            <p:nvPr/>
          </p:nvSpPr>
          <p:spPr>
            <a:xfrm>
              <a:off x="7517784" y="1991955"/>
              <a:ext cx="144000" cy="3600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Shape 350"/>
          <p:cNvSpPr txBox="1"/>
          <p:nvPr/>
        </p:nvSpPr>
        <p:spPr>
          <a:xfrm>
            <a:off x="1929548" y="1944728"/>
            <a:ext cx="15324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rPr>
              <a:t>Accountability</a:t>
            </a:r>
            <a:endParaRPr sz="1013">
              <a:solidFill>
                <a:srgbClr val="0087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3606343" y="4346770"/>
            <a:ext cx="27630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rPr>
              <a:t>Values-based teaching and conduct</a:t>
            </a:r>
            <a:endParaRPr sz="1013">
              <a:solidFill>
                <a:srgbClr val="0087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6511475" y="1669392"/>
            <a:ext cx="15324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rPr>
              <a:t>Professionalism</a:t>
            </a:r>
            <a:endParaRPr sz="1013">
              <a:solidFill>
                <a:srgbClr val="0087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Shape 353"/>
          <p:cNvCxnSpPr/>
          <p:nvPr/>
        </p:nvCxnSpPr>
        <p:spPr>
          <a:xfrm>
            <a:off x="3606343" y="1466618"/>
            <a:ext cx="2592300" cy="2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54" name="Shape 354"/>
          <p:cNvSpPr txBox="1"/>
          <p:nvPr/>
        </p:nvSpPr>
        <p:spPr>
          <a:xfrm>
            <a:off x="3914945" y="1103852"/>
            <a:ext cx="2004900" cy="56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Professionalism and  accountability improve teaching quality 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Shape 355"/>
          <p:cNvCxnSpPr/>
          <p:nvPr/>
        </p:nvCxnSpPr>
        <p:spPr>
          <a:xfrm rot="10800000" flipH="1">
            <a:off x="5928868" y="2121360"/>
            <a:ext cx="1310400" cy="136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5776545" y="2445110"/>
            <a:ext cx="2004900" cy="56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are an essential component of a professional culture and commitment 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Shape 357"/>
          <p:cNvCxnSpPr/>
          <p:nvPr/>
        </p:nvCxnSpPr>
        <p:spPr>
          <a:xfrm rot="10800000">
            <a:off x="2695776" y="2269079"/>
            <a:ext cx="1483200" cy="134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58" name="Shape 358"/>
          <p:cNvSpPr txBox="1"/>
          <p:nvPr/>
        </p:nvSpPr>
        <p:spPr>
          <a:xfrm>
            <a:off x="2480968" y="2541432"/>
            <a:ext cx="1679700" cy="56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influence ‘powerful’ and professional accountability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4248411" y="1990495"/>
            <a:ext cx="1458600" cy="1223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Teaching Standards are an important tool through which values, professionalism and accountability can be defined and upheld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1896950" y="4838800"/>
            <a:ext cx="1282500" cy="1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85750" y="2174375"/>
            <a:ext cx="12825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the heart of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385750" y="3101525"/>
            <a:ext cx="30000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Raleway"/>
                <a:ea typeface="Raleway"/>
                <a:cs typeface="Raleway"/>
                <a:sym typeface="Raleway"/>
              </a:rPr>
              <a:t>professionalism</a:t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670900" y="1047525"/>
            <a:ext cx="1035900" cy="37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x="7019451" y="4504025"/>
            <a:ext cx="1875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Hofmeyr 2017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326350" y="283350"/>
            <a:ext cx="2395200" cy="45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thinking about assessment</a:t>
            </a:r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3374375" y="157899"/>
            <a:ext cx="2395200" cy="17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United States: very strong focus on electronic assessment system managed by an external and independent agency (Pearson/Stanford); types of assessments include: (1) subject content with PCK; (2) general; (3) professional standards</a:t>
            </a:r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2"/>
          </p:nvPr>
        </p:nvSpPr>
        <p:spPr>
          <a:xfrm>
            <a:off x="6412675" y="283350"/>
            <a:ext cx="2395200" cy="17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Australia: relies more on assessors combined with electronic portfolios which is a more labour-intensive option</a:t>
            </a:r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3"/>
          </p:nvPr>
        </p:nvSpPr>
        <p:spPr>
          <a:xfrm>
            <a:off x="3367375" y="3677975"/>
            <a:ext cx="23952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India: The national teacher eligibility test (TET) provides a useful international benchmark with an electronic portal that is being developed</a:t>
            </a:r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body" idx="4"/>
          </p:nvPr>
        </p:nvSpPr>
        <p:spPr>
          <a:xfrm>
            <a:off x="6519900" y="3677975"/>
            <a:ext cx="23952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Scotland: well contained system that has rigorous system in place for many years</a:t>
            </a: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013" y="1369866"/>
            <a:ext cx="1125658" cy="127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224" y="2563600"/>
            <a:ext cx="1769375" cy="99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1673" y="4486025"/>
            <a:ext cx="1244575" cy="4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2042" y="1985850"/>
            <a:ext cx="1769375" cy="5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7399" y="2599574"/>
            <a:ext cx="918900" cy="9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326338" y="3783825"/>
            <a:ext cx="2395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Reliable, valid, predictable, independent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392</Words>
  <Application>Microsoft Office PowerPoint</Application>
  <PresentationFormat>On-screen Show (16:9)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Lato</vt:lpstr>
      <vt:lpstr>Raleway</vt:lpstr>
      <vt:lpstr>Calibri</vt:lpstr>
      <vt:lpstr>Streamline</vt:lpstr>
      <vt:lpstr>Streamline</vt:lpstr>
      <vt:lpstr>Professional Teaching Standards</vt:lpstr>
      <vt:lpstr>process</vt:lpstr>
      <vt:lpstr>inter- dependency</vt:lpstr>
      <vt:lpstr>logic</vt:lpstr>
      <vt:lpstr>PowerPoint Presentation</vt:lpstr>
      <vt:lpstr>PowerPoint Presentation</vt:lpstr>
      <vt:lpstr>The heart of professionalism</vt:lpstr>
      <vt:lpstr>thinking about assessment</vt:lpstr>
      <vt:lpstr>PowerPoint Presentation</vt:lpstr>
      <vt:lpstr>PowerPoint Presentation</vt:lpstr>
      <vt:lpstr>some insights gained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Teaching Standards</dc:title>
  <cp:lastModifiedBy>John Aitchison</cp:lastModifiedBy>
  <cp:revision>2</cp:revision>
  <dcterms:modified xsi:type="dcterms:W3CDTF">2018-08-24T11:54:19Z</dcterms:modified>
</cp:coreProperties>
</file>